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6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7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2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9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3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0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5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6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1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50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4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143" y="1"/>
            <a:ext cx="11913080" cy="1470025"/>
          </a:xfrm>
        </p:spPr>
        <p:txBody>
          <a:bodyPr>
            <a:noAutofit/>
          </a:bodyPr>
          <a:lstStyle/>
          <a:p>
            <a:r>
              <a:rPr lang="nl-NL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De </a:t>
            </a:r>
            <a:r>
              <a:rPr lang="nl-NL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vroege middeleeuwen</a:t>
            </a:r>
            <a:endParaRPr lang="nl-NL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73216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monniken en ridders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500 – 1000 na Chr.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3" y="5445224"/>
            <a:ext cx="935349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64" y="1371600"/>
            <a:ext cx="3634341" cy="338919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733002" y="4760792"/>
            <a:ext cx="715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Machtige heren, halfvrije boeren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2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170">
        <p:random/>
      </p:transition>
    </mc:Choice>
    <mc:Fallback>
      <p:transition spd="slow" advTm="617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992" y="154813"/>
            <a:ext cx="5096256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Privileges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64" y="292608"/>
            <a:ext cx="5791200" cy="593244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16992" y="1430429"/>
            <a:ext cx="6559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Geestelijkheid en adel hebben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privileges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Rechtspreken over de boeren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Belasting heffen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Herendiensten eisen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Jagen </a:t>
            </a:r>
            <a:endParaRPr lang="nl-NL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17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673">
        <p:random/>
      </p:transition>
    </mc:Choice>
    <mc:Fallback>
      <p:transition spd="slow" advTm="256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0" y="3005686"/>
            <a:ext cx="6390881" cy="372511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8" y="1686407"/>
            <a:ext cx="4991849" cy="363406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Heer en horigen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02032" y="769373"/>
            <a:ext cx="668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Boeren </a:t>
            </a:r>
            <a:r>
              <a:rPr lang="nl-NL" sz="2400" b="1" dirty="0"/>
              <a:t>zoeken </a:t>
            </a:r>
            <a:r>
              <a:rPr lang="nl-NL" sz="2400" b="1" dirty="0" smtClean="0"/>
              <a:t>bescherming bij rijke boeren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Versterkte boerderij</a:t>
            </a:r>
            <a:endParaRPr lang="nl-NL" sz="24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Kunnen goede wapenuitrusting betalen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Gewapende </a:t>
            </a:r>
            <a:r>
              <a:rPr lang="nl-NL" sz="2400" b="1" dirty="0" smtClean="0"/>
              <a:t>knechten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Voor wat, hoort wat…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“Ik zal jullie beschermen…”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“… dan geven jullie mij jullie grond!”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“…en jullie gaan klusjes voor mij doen!”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Heren en horigen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5" y="3184037"/>
            <a:ext cx="3561049" cy="33208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86" y="3184037"/>
            <a:ext cx="5231794" cy="35618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57" y="3056021"/>
            <a:ext cx="2933285" cy="36340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4" y="158091"/>
            <a:ext cx="3898482" cy="2923862"/>
          </a:xfrm>
          <a:prstGeom prst="rect">
            <a:avLst/>
          </a:prstGeom>
        </p:spPr>
      </p:pic>
      <p:sp>
        <p:nvSpPr>
          <p:cNvPr id="2" name="Ovale toelichting 1"/>
          <p:cNvSpPr/>
          <p:nvPr/>
        </p:nvSpPr>
        <p:spPr>
          <a:xfrm>
            <a:off x="6410953" y="1249995"/>
            <a:ext cx="2888422" cy="1952447"/>
          </a:xfrm>
          <a:prstGeom prst="wedgeEllipseCallout">
            <a:avLst>
              <a:gd name="adj1" fmla="val 64877"/>
              <a:gd name="adj2" fmla="val -6719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i="1" dirty="0" smtClean="0">
                <a:solidFill>
                  <a:schemeClr val="tx1"/>
                </a:solidFill>
                <a:latin typeface="Old English Text MT" panose="03040902040508030806" pitchFamily="66" charset="0"/>
              </a:rPr>
              <a:t>Ik zal jullie beschermen!</a:t>
            </a:r>
            <a:endParaRPr lang="nl-NL" sz="2800" b="1" i="1" dirty="0">
              <a:solidFill>
                <a:schemeClr val="tx1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11" name="Ovale toelichting 10"/>
          <p:cNvSpPr/>
          <p:nvPr/>
        </p:nvSpPr>
        <p:spPr>
          <a:xfrm>
            <a:off x="6314282" y="143454"/>
            <a:ext cx="2888422" cy="1952447"/>
          </a:xfrm>
          <a:prstGeom prst="wedgeEllipseCallout">
            <a:avLst>
              <a:gd name="adj1" fmla="val 67093"/>
              <a:gd name="adj2" fmla="val -1474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i="1" dirty="0" smtClean="0">
                <a:solidFill>
                  <a:schemeClr val="tx1"/>
                </a:solidFill>
                <a:latin typeface="Old English Text MT" panose="03040902040508030806" pitchFamily="66" charset="0"/>
              </a:rPr>
              <a:t>Geef me jullie grond en werk voor mij!</a:t>
            </a:r>
            <a:endParaRPr lang="nl-NL" sz="2800" b="1" i="1" dirty="0">
              <a:solidFill>
                <a:schemeClr val="tx1"/>
              </a:solidFill>
              <a:latin typeface="Old English Text MT" panose="03040902040508030806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33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567">
        <p:random/>
      </p:transition>
    </mc:Choice>
    <mc:Fallback>
      <p:transition spd="slow" advTm="455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  <p:bldP spid="2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63" y="2768819"/>
            <a:ext cx="3354746" cy="3668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42207" y="676138"/>
            <a:ext cx="54394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Domein</a:t>
            </a:r>
            <a:r>
              <a:rPr lang="nl-NL" sz="2400" b="1" dirty="0" smtClean="0"/>
              <a:t> = gebied van de heer</a:t>
            </a:r>
            <a:endParaRPr lang="nl-NL" sz="2400" b="1" dirty="0" smtClean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Versterkte boerderij van de heer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Werkplaatsen eromheen </a:t>
            </a:r>
            <a:r>
              <a:rPr lang="nl-NL" sz="2400" b="1" dirty="0" smtClean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Kleine akkers voor de boeren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Kleine boerderijen van de horigen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Natuur: rivier, hei en bos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Eigendom van de heer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Gebruikt door horigen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Moet voor betaald worden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Betalen </a:t>
            </a:r>
            <a:r>
              <a:rPr lang="nl-NL" sz="2400" b="1" i="1" dirty="0" smtClean="0"/>
              <a:t>in natura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Rentmeester houdt toezicht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Domein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53" y="2532245"/>
            <a:ext cx="6802516" cy="39932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3" y="158091"/>
            <a:ext cx="3767329" cy="2324303"/>
          </a:xfrm>
          <a:prstGeom prst="rect">
            <a:avLst/>
          </a:prstGeom>
        </p:spPr>
      </p:pic>
      <p:sp>
        <p:nvSpPr>
          <p:cNvPr id="14" name="Ovaal 13"/>
          <p:cNvSpPr/>
          <p:nvPr/>
        </p:nvSpPr>
        <p:spPr>
          <a:xfrm>
            <a:off x="8330182" y="3769292"/>
            <a:ext cx="3063241" cy="1477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6231636" y="2980944"/>
            <a:ext cx="1641348" cy="11310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8622792" y="5678424"/>
            <a:ext cx="3465575" cy="10607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44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5797">
        <p:random/>
      </p:transition>
    </mc:Choice>
    <mc:Fallback>
      <p:transition spd="slow" advTm="6579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62" y="570928"/>
            <a:ext cx="5785190" cy="539495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65" y="3584721"/>
            <a:ext cx="6581390" cy="299868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47" y="240507"/>
            <a:ext cx="5629333" cy="3243903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74" y="3339506"/>
            <a:ext cx="3994953" cy="324390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10" y="989645"/>
            <a:ext cx="5629333" cy="1962448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33" y="168905"/>
            <a:ext cx="5306319" cy="324390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Horigen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02032" y="1336301"/>
            <a:ext cx="6299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Land van de heer bewerken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Pacht</a:t>
            </a:r>
            <a:r>
              <a:rPr lang="nl-NL" sz="2400" b="1" dirty="0" smtClean="0"/>
              <a:t> betalen = deel van de oogst afstaan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Herendiensten</a:t>
            </a:r>
            <a:r>
              <a:rPr lang="nl-NL" sz="2400" b="1" dirty="0" smtClean="0"/>
              <a:t> = klusjes voor de heer doen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Niet vrij om te gaan, gebonden aan de heer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Vaak toestemming van de heer nodig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Trouwen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Gebruik van bos en hei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Gebruik van werkplaatsen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593" y="4257785"/>
            <a:ext cx="2218453" cy="2425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74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5212">
        <p:random/>
      </p:transition>
    </mc:Choice>
    <mc:Fallback>
      <p:transition spd="slow" advTm="7521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45" y="158091"/>
            <a:ext cx="7811654" cy="509558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Hofstelsel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84328" y="1409453"/>
            <a:ext cx="65102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Landbouw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Zelfvoorzienend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Alles zelf maken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handel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Beetje ruilhandel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Producten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Diensten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Vóór wat, hóórt wat…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Hofstelsel 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44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1921">
        <p:random/>
      </p:transition>
    </mc:Choice>
    <mc:Fallback>
      <p:transition spd="slow" advTm="419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82" y="1321608"/>
            <a:ext cx="2998304" cy="49651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Hofstelsel: vóór wat, hóórt wat…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4" y="1321608"/>
            <a:ext cx="2998304" cy="496519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PIJL-RECHTS 1"/>
          <p:cNvSpPr/>
          <p:nvPr/>
        </p:nvSpPr>
        <p:spPr>
          <a:xfrm>
            <a:off x="3892062" y="1559169"/>
            <a:ext cx="4243753" cy="147710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BESCHERMING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3" name="PIJL-LINKS 2"/>
          <p:cNvSpPr/>
          <p:nvPr/>
        </p:nvSpPr>
        <p:spPr>
          <a:xfrm>
            <a:off x="3892062" y="4056184"/>
            <a:ext cx="4243753" cy="1476000"/>
          </a:xfrm>
          <a:prstGeom prst="leftArrow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PACHT EN HERENDIENSTEN</a:t>
            </a:r>
            <a:endParaRPr lang="nl-NL" dirty="0"/>
          </a:p>
        </p:txBody>
      </p:sp>
      <p:sp>
        <p:nvSpPr>
          <p:cNvPr id="7" name="Vermenigvuldigen 6"/>
          <p:cNvSpPr/>
          <p:nvPr/>
        </p:nvSpPr>
        <p:spPr>
          <a:xfrm>
            <a:off x="4431415" y="3804204"/>
            <a:ext cx="3429000" cy="20299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ermenigvuldigen 8"/>
          <p:cNvSpPr/>
          <p:nvPr/>
        </p:nvSpPr>
        <p:spPr>
          <a:xfrm>
            <a:off x="4156015" y="1282739"/>
            <a:ext cx="3429000" cy="20299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64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1948">
        <p:random/>
      </p:transition>
    </mc:Choice>
    <mc:Fallback>
      <p:transition spd="slow" advTm="5194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7" grpId="1" animBg="1"/>
      <p:bldP spid="7" grpId="2" animBg="1"/>
      <p:bldP spid="7" grpId="3" animBg="1"/>
      <p:bldP spid="9" grpId="0" animBg="1"/>
      <p:bldP spid="9" grpId="1" animBg="1"/>
      <p:bldP spid="9" grpId="2" animBg="1"/>
      <p:bldP spid="9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992" y="154813"/>
            <a:ext cx="5096256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Standensamenleving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27" y="154813"/>
            <a:ext cx="4535669" cy="64707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16992" y="1430429"/>
            <a:ext cx="4593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Geestelijkheid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Adel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Boeren </a:t>
            </a:r>
          </a:p>
        </p:txBody>
      </p:sp>
      <p:sp>
        <p:nvSpPr>
          <p:cNvPr id="7" name="Ovaal 6"/>
          <p:cNvSpPr/>
          <p:nvPr/>
        </p:nvSpPr>
        <p:spPr>
          <a:xfrm>
            <a:off x="5856487" y="490494"/>
            <a:ext cx="2331720" cy="41696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6359408" y="84777"/>
            <a:ext cx="4695688" cy="291633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864617" y="3336788"/>
            <a:ext cx="4424705" cy="34485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9233916" y="314648"/>
            <a:ext cx="2331720" cy="41696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69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1372">
        <p:random/>
      </p:transition>
    </mc:Choice>
    <mc:Fallback>
      <p:transition spd="slow" advTm="513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88" y="134047"/>
            <a:ext cx="5233416" cy="797233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Standensamenleving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66" y="1113828"/>
            <a:ext cx="2959968" cy="234260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5" y="5136450"/>
            <a:ext cx="3855925" cy="15627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59" y="1114274"/>
            <a:ext cx="2598771" cy="1949078"/>
          </a:xfrm>
          <a:prstGeom prst="rect">
            <a:avLst/>
          </a:prstGeom>
        </p:spPr>
      </p:pic>
      <p:sp>
        <p:nvSpPr>
          <p:cNvPr id="6" name="PIJL-LINKS 5"/>
          <p:cNvSpPr/>
          <p:nvPr/>
        </p:nvSpPr>
        <p:spPr>
          <a:xfrm>
            <a:off x="4837630" y="1980147"/>
            <a:ext cx="2916936" cy="77724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BESCHERMING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IJL-LINKS 7"/>
          <p:cNvSpPr/>
          <p:nvPr/>
        </p:nvSpPr>
        <p:spPr>
          <a:xfrm rot="18560730">
            <a:off x="6072409" y="3424427"/>
            <a:ext cx="2916936" cy="77724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BESCHERMING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4806094" y="1172997"/>
            <a:ext cx="2916000" cy="777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BIDDEN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IJL-RECHTS 9"/>
          <p:cNvSpPr/>
          <p:nvPr/>
        </p:nvSpPr>
        <p:spPr>
          <a:xfrm rot="2486611">
            <a:off x="3904517" y="3537591"/>
            <a:ext cx="2916000" cy="777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BIDDEN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IJL-RECHTS 11"/>
          <p:cNvSpPr/>
          <p:nvPr/>
        </p:nvSpPr>
        <p:spPr>
          <a:xfrm rot="18373990">
            <a:off x="6751437" y="3765228"/>
            <a:ext cx="2916000" cy="777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VOEDSEL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IJL-LINKS 12"/>
          <p:cNvSpPr/>
          <p:nvPr/>
        </p:nvSpPr>
        <p:spPr>
          <a:xfrm rot="2518020">
            <a:off x="3379161" y="3962895"/>
            <a:ext cx="2916936" cy="77724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VOEDSEL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38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2135">
        <p:random/>
      </p:transition>
    </mc:Choice>
    <mc:Fallback>
      <p:transition spd="slow" advTm="721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992" y="154813"/>
            <a:ext cx="5096256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Standensamenleving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64" y="292608"/>
            <a:ext cx="5791200" cy="593244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16992" y="1430429"/>
            <a:ext cx="6559296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Geestelijkheid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Adel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4000" b="1" dirty="0" smtClean="0"/>
              <a:t>Boeren </a:t>
            </a:r>
          </a:p>
          <a:p>
            <a:pPr>
              <a:lnSpc>
                <a:spcPct val="150000"/>
              </a:lnSpc>
            </a:pPr>
            <a:endParaRPr lang="nl-NL" sz="4000" b="1" dirty="0"/>
          </a:p>
          <a:p>
            <a:pPr>
              <a:lnSpc>
                <a:spcPct val="150000"/>
              </a:lnSpc>
            </a:pPr>
            <a:endParaRPr lang="nl-NL" sz="900" b="1" i="1" dirty="0" smtClean="0"/>
          </a:p>
          <a:p>
            <a:pPr>
              <a:lnSpc>
                <a:spcPct val="150000"/>
              </a:lnSpc>
            </a:pPr>
            <a:r>
              <a:rPr lang="nl-NL" sz="2400" b="1" i="1" dirty="0" smtClean="0"/>
              <a:t>Je geboorte bepaalde tot welke stand je behoorde</a:t>
            </a:r>
            <a:endParaRPr lang="nl-NL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37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6258">
        <p:random/>
      </p:transition>
    </mc:Choice>
    <mc:Fallback>
      <p:transition spd="slow" advTm="662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4|2|3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4|4.7|9.2|6.5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.8|3.7|4.6|8.5|7.6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7.9|10.8|7.1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1.5|6.3|7.4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7|4|15.6|9|0.8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8|2.6|22.8|1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9|19.2|5.5|8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246</Words>
  <Application>Microsoft Office PowerPoint</Application>
  <PresentationFormat>Breedbeeld</PresentationFormat>
  <Paragraphs>74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Old English Text MT</vt:lpstr>
      <vt:lpstr>Wingdings</vt:lpstr>
      <vt:lpstr>Kantoorthema</vt:lpstr>
      <vt:lpstr>1_Kantoorthema</vt:lpstr>
      <vt:lpstr>De vroege middeleeuwen</vt:lpstr>
      <vt:lpstr>Heer en horigen</vt:lpstr>
      <vt:lpstr>Domein</vt:lpstr>
      <vt:lpstr>Horigen</vt:lpstr>
      <vt:lpstr>Hofstelsel</vt:lpstr>
      <vt:lpstr>Hofstelsel: vóór wat, hóórt wat…</vt:lpstr>
      <vt:lpstr>Standensamenleving </vt:lpstr>
      <vt:lpstr>Standensamenleving</vt:lpstr>
      <vt:lpstr>Standensamenleving </vt:lpstr>
      <vt:lpstr>Privileges 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vroege middeleeuwen</dc:title>
  <dc:creator>SPVOZN</dc:creator>
  <cp:lastModifiedBy>Claudio Ruffin</cp:lastModifiedBy>
  <cp:revision>36</cp:revision>
  <dcterms:created xsi:type="dcterms:W3CDTF">2016-01-20T16:14:34Z</dcterms:created>
  <dcterms:modified xsi:type="dcterms:W3CDTF">2017-04-05T21:23:51Z</dcterms:modified>
</cp:coreProperties>
</file>